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34"/>
  </p:notesMasterIdLst>
  <p:handoutMasterIdLst>
    <p:handoutMasterId r:id="rId35"/>
  </p:handoutMasterIdLst>
  <p:sldIdLst>
    <p:sldId id="299" r:id="rId4"/>
    <p:sldId id="283" r:id="rId5"/>
    <p:sldId id="297" r:id="rId6"/>
    <p:sldId id="295" r:id="rId7"/>
    <p:sldId id="330" r:id="rId8"/>
    <p:sldId id="292" r:id="rId9"/>
    <p:sldId id="285" r:id="rId10"/>
    <p:sldId id="301" r:id="rId11"/>
    <p:sldId id="303" r:id="rId12"/>
    <p:sldId id="302" r:id="rId13"/>
    <p:sldId id="307" r:id="rId14"/>
    <p:sldId id="308" r:id="rId15"/>
    <p:sldId id="309" r:id="rId16"/>
    <p:sldId id="310" r:id="rId17"/>
    <p:sldId id="314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5" r:id="rId27"/>
    <p:sldId id="331" r:id="rId28"/>
    <p:sldId id="332" r:id="rId29"/>
    <p:sldId id="327" r:id="rId30"/>
    <p:sldId id="326" r:id="rId31"/>
    <p:sldId id="328" r:id="rId32"/>
    <p:sldId id="329" r:id="rId33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820"/>
    <a:srgbClr val="5C3926"/>
    <a:srgbClr val="0CC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5397" autoAdjust="0"/>
  </p:normalViewPr>
  <p:slideViewPr>
    <p:cSldViewPr snapToGrid="0">
      <p:cViewPr varScale="1">
        <p:scale>
          <a:sx n="60" d="100"/>
          <a:sy n="60" d="100"/>
        </p:scale>
        <p:origin x="156" y="1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9E33C2-B49A-4536-BFF6-B930C191BF84}" type="datetime1">
              <a:rPr lang="tr-TR" smtClean="0"/>
              <a:pPr rtl="0"/>
              <a:t>17.12.2020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3C358-9668-47AF-B614-F026497210EB}" type="datetime1">
              <a:rPr lang="tr-TR" smtClean="0"/>
              <a:pPr/>
              <a:t>17.12.2020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2676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6784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354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325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7194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29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30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678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354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889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86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889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tr-TR" smtClean="0"/>
              <a:pPr rtl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769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Slaydı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im Yer Tutucusu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Buraya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432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tr-TR" dirty="0"/>
              <a:t>Sunu başlığını düzenlemek için başlığa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6" name="Metin Yer Tutucusu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Metin Yer Tutucusu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3" name="Metin Yer Tutucusu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5" name="Metin Yer Tutucusu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7" name="Metin Yer Tutucusu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5" name="Alt Başlık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üyük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sürükleyip bırakın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 dirty="0"/>
              <a:t>Resim yazınızı girin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yırıcı Slayt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im Yer Tutucusu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Buraya Ekleyin veya </a:t>
            </a:r>
            <a:br>
              <a:rPr lang="tr-TR" dirty="0"/>
            </a:br>
            <a:r>
              <a:rPr lang="tr-TR" dirty="0"/>
              <a:t>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324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tr-TR" dirty="0"/>
              <a:t>Bölüm ayırıcıyı düzenlemek için tıklayın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yırma Slaydı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im Yer Tutucusu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Buraya Ekleyin veya </a:t>
            </a:r>
            <a:br>
              <a:rPr lang="tr-TR" dirty="0"/>
            </a:br>
            <a:r>
              <a:rPr lang="tr-TR" dirty="0"/>
              <a:t>Sürükleyip Bırakın</a:t>
            </a:r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tr-TR" dirty="0"/>
              <a:t>Bölüm ayırıcıyı düzenlemek için tıklayın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in Resmi Düzen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düzenleyin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in Resmi Düzen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Karşılaştırma Sol Yer Tutucu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2" name="Karşılaştırma Sol Yer Tutucu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tr-TR"/>
              <a:t>Asıl metin stillerini düzenlemek için tıklatın</a:t>
            </a:r>
          </a:p>
        </p:txBody>
      </p:sp>
      <p:sp>
        <p:nvSpPr>
          <p:cNvPr id="8" name="Metin Yer Tutucusu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üyük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sürükleyip bırakın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 dirty="0"/>
              <a:t>Resim yazınızı girin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şekkürl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sim Yer Tutucusu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Fotoğrafınızı Ekleyin veya Buraya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400" b="1" spc="-300" dirty="0"/>
            </a:lvl1pPr>
          </a:lstStyle>
          <a:p>
            <a:pPr lvl="0" algn="r" rtl="0"/>
            <a:r>
              <a:rPr lang="tr-TR" dirty="0"/>
              <a:t>Teşekkürler</a:t>
            </a:r>
          </a:p>
        </p:txBody>
      </p:sp>
      <p:sp>
        <p:nvSpPr>
          <p:cNvPr id="9" name="Metin Yer Tutucusu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0" name="Metin Yer Tutucusu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Telefon Numarası</a:t>
            </a:r>
          </a:p>
        </p:txBody>
      </p:sp>
      <p:sp>
        <p:nvSpPr>
          <p:cNvPr id="11" name="Metin Yer Tutucusu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E-posta veya Sosyal Medya Tanıtıcısı</a:t>
            </a:r>
          </a:p>
        </p:txBody>
      </p:sp>
      <p:sp>
        <p:nvSpPr>
          <p:cNvPr id="12" name="Metin Yer Tutucusu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Şirket Web Sitesi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Başlık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ekleme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1" name="Serbest Form: Şekil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tr-TR" dirty="0"/>
              <a:t>Sayfa başlığını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tr-TR" smtClean="0"/>
              <a:pPr rtl="0"/>
              <a:t>‹#›</a:t>
            </a:fld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/>
        </p:nvSpPr>
        <p:spPr>
          <a:xfrm>
            <a:off x="10243100" y="6425858"/>
            <a:ext cx="1053900" cy="37412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tr-TR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tr-TR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tr-TR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tr-TR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Yer Tutucusu 11" descr="Daire şeklinde bir araya gelen eller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tIns="252000" rtlCol="0" anchor="ctr"/>
          <a:lstStyle/>
          <a:p>
            <a:pPr algn="ctr"/>
            <a:r>
              <a:rPr lang="bg-BG" sz="4400" dirty="0">
                <a:solidFill>
                  <a:srgbClr val="5C3926"/>
                </a:solidFill>
              </a:rPr>
              <a:t>Представя</a:t>
            </a:r>
            <a:r>
              <a:rPr lang="tr-TR" sz="4400" dirty="0">
                <a:solidFill>
                  <a:srgbClr val="5C3926"/>
                </a:solidFill>
              </a:rPr>
              <a:t>  ‘</a:t>
            </a:r>
            <a:r>
              <a:rPr lang="bg-BG" sz="4400" dirty="0">
                <a:solidFill>
                  <a:srgbClr val="5C3926"/>
                </a:solidFill>
              </a:rPr>
              <a:t>Динамичен преводач</a:t>
            </a:r>
            <a:r>
              <a:rPr lang="tr-TR" sz="4400" dirty="0">
                <a:solidFill>
                  <a:srgbClr val="5C3926"/>
                </a:solidFill>
              </a:rPr>
              <a:t>’</a:t>
            </a:r>
            <a:endParaRPr lang="tr-TR" dirty="0">
              <a:solidFill>
                <a:srgbClr val="587CEE"/>
              </a:solidFill>
            </a:endParaRPr>
          </a:p>
        </p:txBody>
      </p:sp>
      <p:sp>
        <p:nvSpPr>
          <p:cNvPr id="4" name="Alt Başlık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tr-TR" dirty="0"/>
              <a:t>        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EBFBA5F-B8F3-48B6-A958-72232F439C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503" y="365762"/>
            <a:ext cx="1946365" cy="19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0956" y="378828"/>
            <a:ext cx="6931044" cy="381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624251" cy="35269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-1" y="0"/>
            <a:ext cx="5734595" cy="64007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10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title"/>
          </p:nvPr>
        </p:nvSpPr>
        <p:spPr>
          <a:xfrm flipV="1">
            <a:off x="432000" y="169817"/>
            <a:ext cx="4845394" cy="262183"/>
          </a:xfrm>
        </p:spPr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18032"/>
            <a:ext cx="5538651" cy="182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924" y="0"/>
            <a:ext cx="6119076" cy="476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624251" cy="35269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0" y="0"/>
            <a:ext cx="5664000" cy="56589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11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272937"/>
            <a:ext cx="6263241" cy="270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624251" cy="35269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0" y="0"/>
            <a:ext cx="5664000" cy="56589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12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50251"/>
            <a:ext cx="7053943" cy="267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2442" y="248197"/>
            <a:ext cx="4348369" cy="457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624251" cy="35269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0" y="0"/>
            <a:ext cx="5664000" cy="56589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13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0537" y="-1"/>
            <a:ext cx="6261463" cy="5603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5350"/>
            <a:ext cx="6916783" cy="221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Resim Yer Tutucusu" descr="Work.jpg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10" b="1110"/>
          <a:stretch>
            <a:fillRect/>
          </a:stretch>
        </p:blipFill>
        <p:spPr/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14</a:t>
            </a:fld>
            <a:endParaRPr lang="tr-TR" dirty="0"/>
          </a:p>
        </p:txBody>
      </p:sp>
      <p:sp>
        <p:nvSpPr>
          <p:cNvPr id="10" name="9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sz="3600" dirty="0">
                <a:solidFill>
                  <a:srgbClr val="562820"/>
                </a:solidFill>
              </a:rPr>
              <a:t>ПОТРЕБИТЕЛСКИ ИСТОРИИ</a:t>
            </a:r>
            <a:r>
              <a:rPr lang="tr-TR" sz="3600" dirty="0">
                <a:solidFill>
                  <a:srgbClr val="562820"/>
                </a:solidFill>
              </a:rPr>
              <a:t>, </a:t>
            </a:r>
            <a:r>
              <a:rPr lang="bg-BG" sz="3600" dirty="0">
                <a:solidFill>
                  <a:srgbClr val="562820"/>
                </a:solidFill>
              </a:rPr>
              <a:t>АРХИТЕКТУРА</a:t>
            </a:r>
            <a:r>
              <a:rPr lang="tr-TR" sz="3600" dirty="0">
                <a:solidFill>
                  <a:srgbClr val="562820"/>
                </a:solidFill>
              </a:rPr>
              <a:t>  </a:t>
            </a:r>
            <a:r>
              <a:rPr lang="az-Cyrl-AZ" sz="3600" dirty="0">
                <a:solidFill>
                  <a:srgbClr val="562820"/>
                </a:solidFill>
              </a:rPr>
              <a:t>и</a:t>
            </a:r>
            <a:r>
              <a:rPr lang="tr-TR" sz="3600" dirty="0">
                <a:solidFill>
                  <a:srgbClr val="562820"/>
                </a:solidFill>
              </a:rPr>
              <a:t> </a:t>
            </a:r>
            <a:r>
              <a:rPr lang="en-US" sz="3600" dirty="0">
                <a:solidFill>
                  <a:srgbClr val="562820"/>
                </a:solidFill>
              </a:rPr>
              <a:t> MOSCOW</a:t>
            </a:r>
            <a:endParaRPr lang="tr-TR" sz="3600" dirty="0">
              <a:solidFill>
                <a:srgbClr val="562820"/>
              </a:solidFill>
            </a:endParaRPr>
          </a:p>
        </p:txBody>
      </p:sp>
      <p:sp>
        <p:nvSpPr>
          <p:cNvPr id="12" name="11 Metin Yer Tutucusu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1EC7DAFA-4EE0-4352-8EE1-4B72CA8CFD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5893"/>
          <a:stretch/>
        </p:blipFill>
        <p:spPr>
          <a:prstGeom prst="rect">
            <a:avLst/>
          </a:prstGeom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5185955" cy="1018903"/>
          </a:xfrm>
        </p:spPr>
        <p:txBody>
          <a:bodyPr rtlCol="0"/>
          <a:lstStyle/>
          <a:p>
            <a:pPr algn="ctr"/>
            <a:r>
              <a:rPr lang="bg-BG" sz="2000" dirty="0">
                <a:solidFill>
                  <a:srgbClr val="0CCCD6"/>
                </a:solidFill>
              </a:rPr>
              <a:t>ПОТРЕБИТЕЛСКИ ИСТОРИИ</a:t>
            </a:r>
            <a:r>
              <a:rPr lang="tr-TR" sz="2000" dirty="0">
                <a:solidFill>
                  <a:srgbClr val="0CCCD6"/>
                </a:solidFill>
              </a:rPr>
              <a:t>: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15</a:t>
            </a:fld>
            <a:endParaRPr lang="tr-T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dirty="0">
                <a:solidFill>
                  <a:srgbClr val="5C3926"/>
                </a:solidFill>
              </a:rPr>
              <a:t>АРХИТЕКТУРА</a:t>
            </a:r>
            <a:r>
              <a:rPr lang="tr-TR" dirty="0">
                <a:solidFill>
                  <a:srgbClr val="5C3926"/>
                </a:solidFill>
              </a:rPr>
              <a:t> (</a:t>
            </a:r>
            <a:r>
              <a:rPr lang="az-Cyrl-AZ" dirty="0">
                <a:solidFill>
                  <a:srgbClr val="5C3926"/>
                </a:solidFill>
              </a:rPr>
              <a:t>Трислойна</a:t>
            </a:r>
            <a:r>
              <a:rPr lang="tr-TR" dirty="0">
                <a:solidFill>
                  <a:srgbClr val="5C3926"/>
                </a:solidFill>
              </a:rPr>
              <a:t>)</a:t>
            </a:r>
            <a:r>
              <a:rPr lang="bg-BG" dirty="0">
                <a:solidFill>
                  <a:srgbClr val="5C3926"/>
                </a:solidFill>
              </a:rPr>
              <a:t> </a:t>
            </a:r>
            <a:r>
              <a:rPr lang="tr-TR" dirty="0">
                <a:solidFill>
                  <a:srgbClr val="5C3926"/>
                </a:solidFill>
              </a:rPr>
              <a:t>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12" name="Dikdörtgen 11" descr="Vurgu bloğu sol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 descr="Vurgu çubuğu sağ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 rtlCol="0"/>
          <a:lstStyle/>
          <a:p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 rtlCol="0"/>
          <a:lstStyle/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16</a:t>
            </a:fld>
            <a:endParaRPr lang="tr-TR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3B6B03E-1C76-4A5A-952F-02D95ED90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9" y="1031966"/>
            <a:ext cx="11639346" cy="5289860"/>
          </a:xfrm>
          <a:prstGeom prst="rect">
            <a:avLst/>
          </a:prstGeom>
        </p:spPr>
      </p:pic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432000" y="2904564"/>
            <a:ext cx="5472000" cy="3287435"/>
          </a:xfrm>
        </p:spPr>
        <p:txBody>
          <a:bodyPr/>
          <a:lstStyle/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5C3926"/>
                </a:solidFill>
              </a:rPr>
              <a:t>MOSCOW:</a:t>
            </a:r>
            <a:endParaRPr lang="tr-TR" dirty="0">
              <a:solidFill>
                <a:srgbClr val="5C3926"/>
              </a:solidFill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06" y="2442934"/>
            <a:ext cx="665794" cy="360000"/>
          </a:xfrm>
        </p:spPr>
        <p:txBody>
          <a:bodyPr rtlCol="0"/>
          <a:lstStyle/>
          <a:p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1838160" cy="358775"/>
          </a:xfrm>
        </p:spPr>
        <p:txBody>
          <a:bodyPr rtlCol="0"/>
          <a:lstStyle/>
          <a:p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2426102" cy="2196041"/>
          </a:xfrm>
        </p:spPr>
        <p:txBody>
          <a:bodyPr rtlCol="0"/>
          <a:lstStyle/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17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4898570" y="2904564"/>
            <a:ext cx="1005429" cy="3287435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389F2AFC-7617-4517-AEA7-AC96853A0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0" y="205299"/>
            <a:ext cx="6594566" cy="61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13 Tips for How to Work from Home Productively | Steelcase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l="6813" r="6813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18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az-Cyrl-AZ" dirty="0">
                <a:solidFill>
                  <a:srgbClr val="5C3926"/>
                </a:solidFill>
              </a:rPr>
              <a:t>Диаграми</a:t>
            </a:r>
            <a:endParaRPr lang="tr-TR" dirty="0">
              <a:solidFill>
                <a:srgbClr val="5C3926"/>
              </a:solidFill>
            </a:endParaRPr>
          </a:p>
        </p:txBody>
      </p:sp>
      <p:sp>
        <p:nvSpPr>
          <p:cNvPr id="7" name="6 Metin Yer Tutucusu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8446CBDD-47BD-422F-9D35-FD8CCB50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7" y="261258"/>
            <a:ext cx="8712925" cy="611319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5C3926"/>
                </a:solidFill>
              </a:rPr>
              <a:t>Use-case </a:t>
            </a:r>
            <a:r>
              <a:rPr lang="bg-BG" dirty="0">
                <a:solidFill>
                  <a:srgbClr val="5C3926"/>
                </a:solidFill>
              </a:rPr>
              <a:t>диаграма</a:t>
            </a:r>
            <a:r>
              <a:rPr lang="tr-TR" dirty="0">
                <a:solidFill>
                  <a:srgbClr val="5C3926"/>
                </a:solidFill>
              </a:rPr>
              <a:t>(1):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9117875" y="6596744"/>
            <a:ext cx="13063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19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18857" y="2638697"/>
            <a:ext cx="1972080" cy="3383485"/>
          </a:xfrm>
        </p:spPr>
        <p:txBody>
          <a:bodyPr/>
          <a:lstStyle/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Yer Tutucusu 8" descr="Cep telefonuna dokunan el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57554" y="-1"/>
            <a:ext cx="5634446" cy="6371351"/>
          </a:xfrm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</a:t>
            </a:fld>
            <a:endParaRPr lang="tr-TR" dirty="0"/>
          </a:p>
        </p:txBody>
      </p:sp>
      <p:pic>
        <p:nvPicPr>
          <p:cNvPr id="8" name="Картина 2" descr="48421224_2117189048338140_3821137626207879168_n.jpg">
            <a:extLst>
              <a:ext uri="{FF2B5EF4-FFF2-40B4-BE49-F238E27FC236}">
                <a16:creationId xmlns:a16="http://schemas.microsoft.com/office/drawing/2014/main" id="{FDE058D0-C5F9-4E9D-A666-855E6EC7E1E6}"/>
              </a:ext>
            </a:extLst>
          </p:cNvPr>
          <p:cNvPicPr>
            <a:picLocks noGrp="1"/>
          </p:cNvPicPr>
          <p:nvPr>
            <p:ph sz="half" idx="4294967295"/>
          </p:nvPr>
        </p:nvPicPr>
        <p:blipFill>
          <a:blip r:embed="rId4" cstate="print"/>
          <a:stretch>
            <a:fillRect/>
          </a:stretch>
        </p:blipFill>
        <p:spPr>
          <a:xfrm>
            <a:off x="2454147" y="2312127"/>
            <a:ext cx="1530025" cy="1449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Картина 6" descr="13769612_918459901596174_814859444397743928_n.jpg">
            <a:extLst>
              <a:ext uri="{FF2B5EF4-FFF2-40B4-BE49-F238E27FC236}">
                <a16:creationId xmlns:a16="http://schemas.microsoft.com/office/drawing/2014/main" id="{7A79E531-0B1C-44E9-B2C2-B6819F07414E}"/>
              </a:ext>
            </a:extLst>
          </p:cNvPr>
          <p:cNvPicPr/>
          <p:nvPr/>
        </p:nvPicPr>
        <p:blipFill>
          <a:blip r:embed="rId5"/>
          <a:srcRect l="40123" t="37020" r="30239" b="16767"/>
          <a:stretch>
            <a:fillRect/>
          </a:stretch>
        </p:blipFill>
        <p:spPr>
          <a:xfrm>
            <a:off x="326569" y="522514"/>
            <a:ext cx="1724300" cy="1502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Картина 1" descr="119988599_1699964876835077_3111596436868715915_n.jpg">
            <a:extLst>
              <a:ext uri="{FF2B5EF4-FFF2-40B4-BE49-F238E27FC236}">
                <a16:creationId xmlns:a16="http://schemas.microsoft.com/office/drawing/2014/main" id="{F0FF11CF-F141-469F-93C2-9EF3C3523BEB}"/>
              </a:ext>
            </a:extLst>
          </p:cNvPr>
          <p:cNvPicPr/>
          <p:nvPr/>
        </p:nvPicPr>
        <p:blipFill>
          <a:blip r:embed="rId6"/>
          <a:srcRect l="9420" t="23301" r="38934" b="28155"/>
          <a:stretch>
            <a:fillRect/>
          </a:stretch>
        </p:blipFill>
        <p:spPr>
          <a:xfrm>
            <a:off x="4493627" y="522516"/>
            <a:ext cx="1698173" cy="1541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Картина 1" descr="C:\Users\User\Desktop\20180524_170044.jpg">
            <a:extLst>
              <a:ext uri="{FF2B5EF4-FFF2-40B4-BE49-F238E27FC236}">
                <a16:creationId xmlns:a16="http://schemas.microsoft.com/office/drawing/2014/main" id="{AA12A878-E75F-43F9-BD98-6394BA4D212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86" y="4336870"/>
            <a:ext cx="1763485" cy="1645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Картина 4" descr="120446440_939078479915014_5669459363268866716_n.jpg">
            <a:extLst>
              <a:ext uri="{FF2B5EF4-FFF2-40B4-BE49-F238E27FC236}">
                <a16:creationId xmlns:a16="http://schemas.microsoft.com/office/drawing/2014/main" id="{96A4142C-0CCF-4045-AE71-608A23BF489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9633" y="4349931"/>
            <a:ext cx="1750424" cy="1672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13 Dikdörtgen"/>
          <p:cNvSpPr/>
          <p:nvPr/>
        </p:nvSpPr>
        <p:spPr>
          <a:xfrm>
            <a:off x="2288871" y="1898858"/>
            <a:ext cx="1866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62820"/>
                </a:solidFill>
              </a:rPr>
              <a:t>Project Manager</a:t>
            </a:r>
            <a:endParaRPr lang="tr-TR" b="1" dirty="0">
              <a:solidFill>
                <a:srgbClr val="562820"/>
              </a:solidFill>
            </a:endParaRPr>
          </a:p>
        </p:txBody>
      </p:sp>
      <p:sp>
        <p:nvSpPr>
          <p:cNvPr id="15" name="14 Dikdörtgen"/>
          <p:cNvSpPr/>
          <p:nvPr/>
        </p:nvSpPr>
        <p:spPr>
          <a:xfrm>
            <a:off x="586344" y="78767"/>
            <a:ext cx="116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rgbClr val="562820"/>
                </a:solidFill>
              </a:rPr>
              <a:t>QA-</a:t>
            </a:r>
            <a:r>
              <a:rPr lang="tr-TR" b="1" dirty="0" err="1">
                <a:solidFill>
                  <a:srgbClr val="562820"/>
                </a:solidFill>
              </a:rPr>
              <a:t>Tester</a:t>
            </a:r>
            <a:endParaRPr lang="tr-TR" b="1" dirty="0">
              <a:solidFill>
                <a:srgbClr val="562820"/>
              </a:solidFill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4696793" y="113601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>
                <a:solidFill>
                  <a:srgbClr val="562820"/>
                </a:solidFill>
              </a:rPr>
              <a:t>Developer</a:t>
            </a:r>
            <a:endParaRPr lang="tr-TR" b="1" dirty="0">
              <a:solidFill>
                <a:srgbClr val="562820"/>
              </a:solidFill>
            </a:endParaRPr>
          </a:p>
        </p:txBody>
      </p:sp>
      <p:sp>
        <p:nvSpPr>
          <p:cNvPr id="17" name="16 Dikdörtgen"/>
          <p:cNvSpPr/>
          <p:nvPr/>
        </p:nvSpPr>
        <p:spPr>
          <a:xfrm>
            <a:off x="679269" y="3927957"/>
            <a:ext cx="1138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>
                <a:solidFill>
                  <a:srgbClr val="562820"/>
                </a:solidFill>
              </a:rPr>
              <a:t>Designer</a:t>
            </a:r>
            <a:endParaRPr lang="tr-TR" b="1" dirty="0">
              <a:solidFill>
                <a:srgbClr val="562820"/>
              </a:solidFill>
            </a:endParaRPr>
          </a:p>
          <a:p>
            <a:endParaRPr lang="tr-TR" b="1" dirty="0">
              <a:solidFill>
                <a:srgbClr val="562820"/>
              </a:solidFill>
            </a:endParaRPr>
          </a:p>
        </p:txBody>
      </p:sp>
      <p:sp>
        <p:nvSpPr>
          <p:cNvPr id="18" name="17 Dikdörtgen"/>
          <p:cNvSpPr/>
          <p:nvPr/>
        </p:nvSpPr>
        <p:spPr>
          <a:xfrm>
            <a:off x="4357153" y="3914895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>
                <a:solidFill>
                  <a:srgbClr val="562820"/>
                </a:solidFill>
              </a:rPr>
              <a:t>Business</a:t>
            </a:r>
            <a:r>
              <a:rPr lang="tr-TR" b="1" dirty="0">
                <a:solidFill>
                  <a:srgbClr val="562820"/>
                </a:solidFill>
              </a:rPr>
              <a:t> </a:t>
            </a:r>
            <a:r>
              <a:rPr lang="tr-TR" b="1" dirty="0" err="1">
                <a:solidFill>
                  <a:srgbClr val="562820"/>
                </a:solidFill>
              </a:rPr>
              <a:t>Analyst</a:t>
            </a:r>
            <a:endParaRPr lang="tr-TR" b="1" dirty="0">
              <a:solidFill>
                <a:srgbClr val="562820"/>
              </a:solidFill>
            </a:endParaRPr>
          </a:p>
        </p:txBody>
      </p:sp>
      <p:sp>
        <p:nvSpPr>
          <p:cNvPr id="19" name="18 Dikdörtgen"/>
          <p:cNvSpPr/>
          <p:nvPr/>
        </p:nvSpPr>
        <p:spPr>
          <a:xfrm>
            <a:off x="470264" y="6107165"/>
            <a:ext cx="1933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Cyrl-AZ" b="1" dirty="0">
                <a:solidFill>
                  <a:srgbClr val="0CCCD6"/>
                </a:solidFill>
              </a:rPr>
              <a:t>Арзу Йозгюр</a:t>
            </a:r>
            <a:endParaRPr lang="tr-TR" b="1" dirty="0">
              <a:solidFill>
                <a:srgbClr val="0CCCD6"/>
              </a:solidFill>
            </a:endParaRPr>
          </a:p>
        </p:txBody>
      </p:sp>
      <p:sp>
        <p:nvSpPr>
          <p:cNvPr id="21" name="20 Dikdörtgen"/>
          <p:cNvSpPr/>
          <p:nvPr/>
        </p:nvSpPr>
        <p:spPr>
          <a:xfrm>
            <a:off x="4506687" y="6092037"/>
            <a:ext cx="1580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0CCCD6"/>
                </a:solidFill>
              </a:rPr>
              <a:t>Гюнер Кадир</a:t>
            </a:r>
            <a:endParaRPr lang="tr-TR" b="1" dirty="0">
              <a:solidFill>
                <a:srgbClr val="0CCCD6"/>
              </a:solidFill>
            </a:endParaRPr>
          </a:p>
        </p:txBody>
      </p:sp>
      <p:sp>
        <p:nvSpPr>
          <p:cNvPr id="22" name="21 Dikdörtgen"/>
          <p:cNvSpPr/>
          <p:nvPr/>
        </p:nvSpPr>
        <p:spPr>
          <a:xfrm>
            <a:off x="2076994" y="3884414"/>
            <a:ext cx="2285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000" b="1" dirty="0">
                <a:solidFill>
                  <a:srgbClr val="0CCCD6"/>
                </a:solidFill>
              </a:rPr>
              <a:t>Юркюш Кадриева Шабанова</a:t>
            </a:r>
            <a:endParaRPr lang="tr-TR" sz="2000" b="1" dirty="0">
              <a:solidFill>
                <a:srgbClr val="0CCCD6"/>
              </a:solidFill>
            </a:endParaRPr>
          </a:p>
        </p:txBody>
      </p:sp>
      <p:sp>
        <p:nvSpPr>
          <p:cNvPr id="23" name="22 Dikdörtgen"/>
          <p:cNvSpPr/>
          <p:nvPr/>
        </p:nvSpPr>
        <p:spPr>
          <a:xfrm>
            <a:off x="248194" y="2164470"/>
            <a:ext cx="224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0CCCD6"/>
                </a:solidFill>
              </a:rPr>
              <a:t>Мерт Мехмедов</a:t>
            </a:r>
            <a:endParaRPr lang="tr-TR" b="1" dirty="0">
              <a:solidFill>
                <a:srgbClr val="0CCCD6"/>
              </a:solidFill>
            </a:endParaRPr>
          </a:p>
        </p:txBody>
      </p:sp>
      <p:sp>
        <p:nvSpPr>
          <p:cNvPr id="24" name="23 Dikdörtgen"/>
          <p:cNvSpPr/>
          <p:nvPr/>
        </p:nvSpPr>
        <p:spPr>
          <a:xfrm>
            <a:off x="4362994" y="2177532"/>
            <a:ext cx="230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dirty="0">
                <a:solidFill>
                  <a:srgbClr val="0CCCD6"/>
                </a:solidFill>
              </a:rPr>
              <a:t>Ивелин Караянев</a:t>
            </a:r>
            <a:endParaRPr lang="tr-TR" b="1" dirty="0">
              <a:solidFill>
                <a:srgbClr val="0CCCD6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az-Cyrl-AZ" sz="6000" dirty="0">
                <a:solidFill>
                  <a:srgbClr val="562820"/>
                </a:solidFill>
              </a:rPr>
              <a:t>ЕКИП</a:t>
            </a:r>
            <a:endParaRPr lang="tr-TR" sz="6000" dirty="0">
              <a:solidFill>
                <a:srgbClr val="562820"/>
              </a:solidFill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az-Cyrl-AZ" sz="2000" dirty="0"/>
              <a:t>Ние сме</a:t>
            </a:r>
            <a:r>
              <a:rPr lang="tr-TR" sz="2000" dirty="0"/>
              <a:t> AT </a:t>
            </a:r>
            <a:r>
              <a:rPr lang="tr-TR" sz="2000" dirty="0" err="1"/>
              <a:t>company</a:t>
            </a:r>
            <a:r>
              <a:rPr lang="az-Cyrl-AZ" sz="2000" dirty="0"/>
              <a:t>......</a:t>
            </a:r>
            <a:endParaRPr lang="tr-TR" sz="2000" dirty="0"/>
          </a:p>
        </p:txBody>
      </p:sp>
      <p:sp>
        <p:nvSpPr>
          <p:cNvPr id="20" name="Dikdörtgen 19" descr="Vurgu bloğu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093D414D-C2E1-4B2A-9BB5-8025CC3E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08" y="444137"/>
            <a:ext cx="9330523" cy="524693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5C3926"/>
                </a:solidFill>
              </a:rPr>
              <a:t>Use-case </a:t>
            </a:r>
            <a:r>
              <a:rPr lang="bg-BG" dirty="0">
                <a:solidFill>
                  <a:srgbClr val="5C3926"/>
                </a:solidFill>
              </a:rPr>
              <a:t>диаграма</a:t>
            </a:r>
            <a:r>
              <a:rPr lang="tr-TR" dirty="0">
                <a:solidFill>
                  <a:srgbClr val="5C3926"/>
                </a:solidFill>
              </a:rPr>
              <a:t>(2):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 flipH="1">
            <a:off x="8360230" y="6622870"/>
            <a:ext cx="13062" cy="1306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20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5C7E8423-960E-44B7-9D5D-115BC1FBA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85" y="0"/>
            <a:ext cx="5020376" cy="634854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562820"/>
                </a:solidFill>
              </a:rPr>
              <a:t>Activity  </a:t>
            </a:r>
            <a:r>
              <a:rPr lang="bg-BG" dirty="0">
                <a:solidFill>
                  <a:srgbClr val="562820"/>
                </a:solidFill>
              </a:rPr>
              <a:t>диаграма</a:t>
            </a:r>
            <a:r>
              <a:rPr lang="tr-TR" dirty="0">
                <a:solidFill>
                  <a:srgbClr val="562820"/>
                </a:solidFill>
              </a:rPr>
              <a:t>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477794" y="6596743"/>
            <a:ext cx="13063" cy="15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0548" y="2312831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21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5E3832B0-7D28-4079-8DDE-9F9136FE1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/>
          <a:stretch/>
        </p:blipFill>
        <p:spPr>
          <a:xfrm>
            <a:off x="3317964" y="0"/>
            <a:ext cx="7013781" cy="634854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tr-TR" dirty="0" err="1">
                <a:solidFill>
                  <a:srgbClr val="5C3926"/>
                </a:solidFill>
              </a:rPr>
              <a:t>Class</a:t>
            </a:r>
            <a:r>
              <a:rPr lang="en-US" dirty="0">
                <a:solidFill>
                  <a:srgbClr val="5C3926"/>
                </a:solidFill>
              </a:rPr>
              <a:t> </a:t>
            </a:r>
            <a:r>
              <a:rPr lang="bg-BG" dirty="0">
                <a:solidFill>
                  <a:srgbClr val="5C3926"/>
                </a:solidFill>
              </a:rPr>
              <a:t>диаграма</a:t>
            </a:r>
            <a:r>
              <a:rPr lang="tr-TR" dirty="0">
                <a:solidFill>
                  <a:srgbClr val="5C3926"/>
                </a:solidFill>
              </a:rPr>
              <a:t>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68791" y="6675122"/>
            <a:ext cx="26123" cy="130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0548" y="2312831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22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5217B1AE-C541-4252-B9EA-3F45C9EB4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1"/>
          <a:stretch/>
        </p:blipFill>
        <p:spPr>
          <a:xfrm>
            <a:off x="1522905" y="378824"/>
            <a:ext cx="9632775" cy="577378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5C3926"/>
                </a:solidFill>
              </a:rPr>
              <a:t>Sequence </a:t>
            </a:r>
            <a:r>
              <a:rPr lang="bg-BG" dirty="0">
                <a:solidFill>
                  <a:srgbClr val="5C3926"/>
                </a:solidFill>
              </a:rPr>
              <a:t>диаграма</a:t>
            </a:r>
            <a:r>
              <a:rPr lang="tr-TR" dirty="0">
                <a:solidFill>
                  <a:srgbClr val="5C3926"/>
                </a:solidFill>
              </a:rPr>
              <a:t>: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151225" y="6609806"/>
            <a:ext cx="13061" cy="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0548" y="2312831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23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ow to Switch off from Work Completely - MyFitnessChat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/>
          <a:srcRect l="18756" r="18756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20" name="Dikdörtgen 19" descr="Vurgu bloğu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8887" y="29902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63" y="432880"/>
            <a:ext cx="6641900" cy="1124345"/>
          </a:xfrm>
        </p:spPr>
        <p:txBody>
          <a:bodyPr rtlCol="0"/>
          <a:lstStyle/>
          <a:p>
            <a:pPr algn="ctr" defTabSz="457200">
              <a:spcAft>
                <a:spcPts val="600"/>
              </a:spcAft>
            </a:pPr>
            <a:r>
              <a:rPr lang="bg-BG" sz="4400" dirty="0">
                <a:solidFill>
                  <a:srgbClr val="562820"/>
                </a:solidFill>
              </a:rPr>
              <a:t>СОФТУЕРНА РЕАЛИЗАЦИЯ</a:t>
            </a:r>
            <a:endParaRPr lang="en-US" sz="4400" dirty="0">
              <a:solidFill>
                <a:srgbClr val="562820"/>
              </a:solidFill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9" y="2300608"/>
            <a:ext cx="5476765" cy="4008752"/>
          </a:xfrm>
        </p:spPr>
        <p:txBody>
          <a:bodyPr rtlCol="0"/>
          <a:lstStyle/>
          <a:p>
            <a:pPr marL="342900" indent="-342900">
              <a:buFont typeface="Wingdings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Case </a:t>
            </a:r>
            <a:r>
              <a:rPr lang="bg-BG" sz="2400" dirty="0">
                <a:solidFill>
                  <a:srgbClr val="FF0000"/>
                </a:solidFill>
              </a:rPr>
              <a:t>инструменти: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TeamGantt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Jira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Wingdings" charset="2"/>
              <a:buChar char="ü"/>
            </a:pPr>
            <a:r>
              <a:rPr lang="bg-BG" sz="2400" dirty="0">
                <a:solidFill>
                  <a:srgbClr val="FF0000"/>
                </a:solidFill>
              </a:rPr>
              <a:t>За реализиране на уеб сайта, използвахме</a:t>
            </a:r>
            <a:r>
              <a:rPr lang="en-CA" sz="2400" dirty="0">
                <a:solidFill>
                  <a:srgbClr val="FF0000"/>
                </a:solidFill>
              </a:rPr>
              <a:t>: 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</a:rPr>
              <a:t>VS Code, notepad++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CA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charset="2"/>
              <a:buChar char="ü"/>
            </a:pPr>
            <a:r>
              <a:rPr lang="bg-BG" sz="2400" dirty="0">
                <a:solidFill>
                  <a:srgbClr val="FF0000"/>
                </a:solidFill>
              </a:rPr>
              <a:t>За чертаене на диаграмите и архитектурата: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Microsoft Visio 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2013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,Draw.io,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websequence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342900" indent="-342900">
              <a:buFont typeface="Wingdings" charset="2"/>
              <a:buChar char="ü"/>
            </a:pPr>
            <a:r>
              <a:rPr lang="bg-BG" sz="2400" dirty="0">
                <a:solidFill>
                  <a:srgbClr val="FF0000"/>
                </a:solidFill>
              </a:rPr>
              <a:t>За оформяна на текстови документи: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Microsoft Word 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- 201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9</a:t>
            </a:r>
            <a:r>
              <a:rPr lang="bg-BG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CA" sz="24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Wingdings" charset="2"/>
              <a:buChar char="ü"/>
            </a:pPr>
            <a:r>
              <a:rPr lang="bg-BG" sz="2400" dirty="0">
                <a:solidFill>
                  <a:srgbClr val="FF0000"/>
                </a:solidFill>
              </a:rPr>
              <a:t>За презентацията е използвано: </a:t>
            </a:r>
            <a:r>
              <a:rPr lang="en-CA" sz="2400" dirty="0">
                <a:solidFill>
                  <a:schemeClr val="bg2">
                    <a:lumMod val="10000"/>
                  </a:schemeClr>
                </a:solidFill>
              </a:rPr>
              <a:t>Microsoft PowerPoint 2019.</a:t>
            </a:r>
            <a:endParaRPr lang="bg-BG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24</a:t>
            </a:fld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1397" y="1531101"/>
            <a:ext cx="6641626" cy="590155"/>
          </a:xfrm>
        </p:spPr>
        <p:txBody>
          <a:bodyPr rtlCol="0"/>
          <a:lstStyle/>
          <a:p>
            <a:pPr rtl="0"/>
            <a:r>
              <a:rPr lang="tr-TR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B05379-F209-47FC-8A35-9F63E102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6" y="5634000"/>
            <a:ext cx="4042504" cy="432000"/>
          </a:xfrm>
        </p:spPr>
        <p:txBody>
          <a:bodyPr rtlCol="0"/>
          <a:lstStyle/>
          <a:p>
            <a:r>
              <a:rPr lang="bg-BG" sz="7200" dirty="0">
                <a:solidFill>
                  <a:schemeClr val="bg1"/>
                </a:solidFill>
              </a:rPr>
              <a:t>Прототип</a:t>
            </a:r>
            <a:endParaRPr lang="tr-TR" sz="7200" dirty="0">
              <a:solidFill>
                <a:schemeClr val="bg1"/>
              </a:solidFill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151225" y="6609806"/>
            <a:ext cx="13061" cy="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0548" y="2312831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25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93991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3DFDA5-DB28-47FC-9A62-E24D6125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787"/>
            <a:ext cx="7850804" cy="3680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7F28D-D737-4E12-BFDF-90D23CC53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884" y="-34581"/>
            <a:ext cx="6759229" cy="318951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5" y="705748"/>
            <a:ext cx="5287019" cy="432000"/>
          </a:xfrm>
        </p:spPr>
        <p:txBody>
          <a:bodyPr rtlCol="0"/>
          <a:lstStyle/>
          <a:p>
            <a:r>
              <a:rPr lang="bg-BG" sz="7200" dirty="0">
                <a:solidFill>
                  <a:schemeClr val="tx1"/>
                </a:solidFill>
              </a:rPr>
              <a:t>Приложение</a:t>
            </a:r>
            <a:endParaRPr lang="tr-TR" sz="7200" dirty="0">
              <a:solidFill>
                <a:schemeClr val="tx1"/>
              </a:solidFill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9486" y="2442934"/>
            <a:ext cx="1854514" cy="360000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Düz Bağlayıcı 10" descr="Slayt ayırıcı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8151225" y="6609806"/>
            <a:ext cx="13061" cy="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0548" y="2312831"/>
            <a:ext cx="1772846" cy="358775"/>
          </a:xfrm>
        </p:spPr>
        <p:txBody>
          <a:bodyPr rtlCol="0"/>
          <a:lstStyle/>
          <a:p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bg-BG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947459"/>
            <a:ext cx="1668456" cy="2196041"/>
          </a:xfrm>
        </p:spPr>
        <p:txBody>
          <a:bodyPr rtlCol="0"/>
          <a:lstStyle/>
          <a:p>
            <a:pPr>
              <a:buNone/>
            </a:pPr>
            <a:r>
              <a:rPr lang="tr-TR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26</a:t>
            </a:fld>
            <a:endParaRPr lang="tr-TR" dirty="0"/>
          </a:p>
        </p:txBody>
      </p:sp>
      <p:sp>
        <p:nvSpPr>
          <p:cNvPr id="15" name="14 İçerik Yer Tutucusu"/>
          <p:cNvSpPr>
            <a:spLocks noGrp="1"/>
          </p:cNvSpPr>
          <p:nvPr>
            <p:ph sz="half" idx="2"/>
          </p:nvPr>
        </p:nvSpPr>
        <p:spPr>
          <a:xfrm>
            <a:off x="3931920" y="2808514"/>
            <a:ext cx="1972080" cy="3383485"/>
          </a:xfrm>
        </p:spPr>
        <p:txBody>
          <a:bodyPr/>
          <a:lstStyle/>
          <a:p>
            <a:pPr>
              <a:buNone/>
            </a:pP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00968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27</a:t>
            </a:fld>
            <a:endParaRPr lang="tr-TR" dirty="0"/>
          </a:p>
        </p:txBody>
      </p:sp>
      <p:pic>
        <p:nvPicPr>
          <p:cNvPr id="76812" name="Picture 12" descr="How to Check the Performance of Your PC and Speed It Up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l="9812" r="9812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10" name="9 Başlık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bg-BG" dirty="0">
                <a:solidFill>
                  <a:srgbClr val="562820"/>
                </a:solidFill>
              </a:rPr>
              <a:t>ТЕСТВАНЕ</a:t>
            </a:r>
            <a:endParaRPr lang="tr-TR" dirty="0">
              <a:solidFill>
                <a:srgbClr val="562820"/>
              </a:solidFill>
            </a:endParaRPr>
          </a:p>
        </p:txBody>
      </p:sp>
      <p:sp>
        <p:nvSpPr>
          <p:cNvPr id="9" name="8 Metin Yer Tutucusu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Приложението е ръчно тествано от </a:t>
            </a:r>
            <a:r>
              <a:rPr lang="en-CA" dirty="0"/>
              <a:t>QA </a:t>
            </a:r>
            <a:r>
              <a:rPr lang="bg-BG" dirty="0"/>
              <a:t>тестера, за напред е предвидено да има автоматизирано тестване.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anada Beyond 150 - Future of Work Report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1244" b="1244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28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bg-BG" dirty="0">
                <a:solidFill>
                  <a:srgbClr val="562820"/>
                </a:solidFill>
              </a:rPr>
              <a:t>ЕКИПНА  РАБОТА</a:t>
            </a:r>
            <a:endParaRPr lang="tr-TR" dirty="0">
              <a:solidFill>
                <a:srgbClr val="562820"/>
              </a:solidFill>
            </a:endParaRPr>
          </a:p>
        </p:txBody>
      </p:sp>
      <p:sp>
        <p:nvSpPr>
          <p:cNvPr id="7" name="6 Metin Yer Tutucusu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Описание на екипната работа. Ежеседмични срещи. </a:t>
            </a:r>
          </a:p>
          <a:p>
            <a:r>
              <a:rPr lang="bg-BG" dirty="0"/>
              <a:t>Изводи. Оценка. Препоръки.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Business Finance Experts Explain The Importance of Advanced Tax Planning -  Zara Rhone CPA Inc. - Vandalia | NearSay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1173" b="1173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29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bg-BG" dirty="0">
                <a:solidFill>
                  <a:srgbClr val="562820"/>
                </a:solidFill>
              </a:rPr>
              <a:t>ЗАКЛЮЧЕНИЕ</a:t>
            </a:r>
            <a:endParaRPr lang="tr-TR" dirty="0">
              <a:solidFill>
                <a:srgbClr val="5628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Yer Tutucusu 13" descr="Post-it notunda el yazısı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Dikdörtgen 19" descr="Vurgu bloğu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8887" y="29902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163" y="432880"/>
            <a:ext cx="6641900" cy="1124345"/>
          </a:xfrm>
        </p:spPr>
        <p:txBody>
          <a:bodyPr rtlCol="0"/>
          <a:lstStyle/>
          <a:p>
            <a:pPr algn="ctr" defTabSz="457200">
              <a:spcAft>
                <a:spcPts val="600"/>
              </a:spcAft>
            </a:pPr>
            <a:r>
              <a:rPr lang="en-US" sz="6000" dirty="0">
                <a:solidFill>
                  <a:srgbClr val="562820"/>
                </a:solidFill>
              </a:rPr>
              <a:t>ДОГОВОР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1397" y="1531101"/>
            <a:ext cx="6641626" cy="590155"/>
          </a:xfrm>
        </p:spPr>
        <p:txBody>
          <a:bodyPr rtlCol="0"/>
          <a:lstStyle/>
          <a:p>
            <a:pPr rtl="0"/>
            <a:r>
              <a:rPr lang="tr-TR" dirty="0"/>
              <a:t>          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9" y="2300608"/>
            <a:ext cx="5476765" cy="4008752"/>
          </a:xfrm>
        </p:spPr>
        <p:txBody>
          <a:bodyPr rtlCol="0"/>
          <a:lstStyle/>
          <a:p>
            <a:pPr marL="285750" indent="-285750">
              <a:buFont typeface="Wingdings 3" charset="2"/>
              <a:buChar char=""/>
            </a:pPr>
            <a:r>
              <a:rPr lang="en-US" sz="2400" dirty="0" err="1">
                <a:solidFill>
                  <a:srgbClr val="FF0000"/>
                </a:solidFill>
              </a:rPr>
              <a:t>Срок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на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проекта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– </a:t>
            </a:r>
            <a:r>
              <a:rPr lang="en-US" sz="2400" dirty="0" err="1">
                <a:solidFill>
                  <a:schemeClr val="tx2"/>
                </a:solidFill>
              </a:rPr>
              <a:t>от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bg-BG" sz="2400" dirty="0">
                <a:solidFill>
                  <a:schemeClr val="tx2"/>
                </a:solidFill>
              </a:rPr>
              <a:t>16</a:t>
            </a:r>
            <a:r>
              <a:rPr lang="en-US" sz="2400" dirty="0">
                <a:solidFill>
                  <a:schemeClr val="tx2"/>
                </a:solidFill>
              </a:rPr>
              <a:t>.09.20</a:t>
            </a:r>
            <a:r>
              <a:rPr lang="bg-BG" sz="2400" dirty="0">
                <a:solidFill>
                  <a:schemeClr val="tx2"/>
                </a:solidFill>
              </a:rPr>
              <a:t>20</a:t>
            </a:r>
            <a:r>
              <a:rPr lang="en-US" sz="2400" dirty="0">
                <a:solidFill>
                  <a:schemeClr val="tx2"/>
                </a:solidFill>
              </a:rPr>
              <a:t>г </a:t>
            </a:r>
            <a:r>
              <a:rPr lang="en-US" sz="2400" dirty="0" err="1">
                <a:solidFill>
                  <a:schemeClr val="tx2"/>
                </a:solidFill>
              </a:rPr>
              <a:t>до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bg-BG" sz="2400" dirty="0">
                <a:solidFill>
                  <a:schemeClr val="tx2"/>
                </a:solidFill>
              </a:rPr>
              <a:t>2</a:t>
            </a:r>
            <a:r>
              <a:rPr lang="en-US" sz="2400" dirty="0">
                <a:solidFill>
                  <a:schemeClr val="tx2"/>
                </a:solidFill>
              </a:rPr>
              <a:t>2.</a:t>
            </a:r>
            <a:r>
              <a:rPr lang="bg-BG" sz="2400" dirty="0">
                <a:solidFill>
                  <a:schemeClr val="tx2"/>
                </a:solidFill>
              </a:rPr>
              <a:t>01</a:t>
            </a:r>
            <a:r>
              <a:rPr lang="en-US" sz="2400" dirty="0">
                <a:solidFill>
                  <a:schemeClr val="tx2"/>
                </a:solidFill>
              </a:rPr>
              <a:t>.20</a:t>
            </a:r>
            <a:r>
              <a:rPr lang="bg-BG" sz="2400" dirty="0">
                <a:solidFill>
                  <a:schemeClr val="tx2"/>
                </a:solidFill>
              </a:rPr>
              <a:t>21</a:t>
            </a:r>
            <a:r>
              <a:rPr lang="en-US" sz="2400" dirty="0">
                <a:solidFill>
                  <a:schemeClr val="tx2"/>
                </a:solidFill>
              </a:rPr>
              <a:t>г</a:t>
            </a:r>
          </a:p>
          <a:p>
            <a:pPr marL="285750" indent="-285750">
              <a:buFont typeface="Wingdings 3" charset="2"/>
              <a:buChar char=""/>
            </a:pPr>
            <a:r>
              <a:rPr lang="en-US" sz="2400" dirty="0" err="1">
                <a:solidFill>
                  <a:srgbClr val="FF0000"/>
                </a:solidFill>
              </a:rPr>
              <a:t>Бюджетът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за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проекта</a:t>
            </a:r>
            <a:r>
              <a:rPr lang="en-US" sz="2400" dirty="0">
                <a:solidFill>
                  <a:srgbClr val="FF0000"/>
                </a:solidFill>
              </a:rPr>
              <a:t> е </a:t>
            </a:r>
            <a:r>
              <a:rPr lang="en-US" sz="2400" dirty="0" err="1">
                <a:solidFill>
                  <a:srgbClr val="FF0000"/>
                </a:solidFill>
              </a:rPr>
              <a:t>на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стойност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bg-BG" sz="2400" dirty="0">
                <a:solidFill>
                  <a:schemeClr val="tx2"/>
                </a:solidFill>
              </a:rPr>
              <a:t>-</a:t>
            </a:r>
          </a:p>
          <a:p>
            <a:r>
              <a:rPr lang="en-US" sz="2400" dirty="0">
                <a:solidFill>
                  <a:schemeClr val="tx2"/>
                </a:solidFill>
              </a:rPr>
              <a:t>29</a:t>
            </a:r>
            <a:r>
              <a:rPr lang="tr-TR" sz="2400" dirty="0">
                <a:solidFill>
                  <a:schemeClr val="tx2"/>
                </a:solidFill>
              </a:rPr>
              <a:t>,</a:t>
            </a:r>
            <a:r>
              <a:rPr lang="en-US" sz="2400" dirty="0">
                <a:solidFill>
                  <a:schemeClr val="tx2"/>
                </a:solidFill>
              </a:rPr>
              <a:t>700</a:t>
            </a:r>
            <a:r>
              <a:rPr lang="bg-BG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BGN</a:t>
            </a:r>
            <a:r>
              <a:rPr lang="tr-TR" sz="2400" dirty="0">
                <a:solidFill>
                  <a:schemeClr val="tx2"/>
                </a:solidFill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Wingdings 3" charset="2"/>
              <a:buChar char=""/>
            </a:pPr>
            <a:r>
              <a:rPr lang="en-US" sz="2400" dirty="0" err="1">
                <a:solidFill>
                  <a:srgbClr val="FF0000"/>
                </a:solidFill>
              </a:rPr>
              <a:t>Срокът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за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изплащане</a:t>
            </a:r>
            <a:r>
              <a:rPr lang="en-US" sz="2400" dirty="0">
                <a:solidFill>
                  <a:srgbClr val="FF0000"/>
                </a:solidFill>
              </a:rPr>
              <a:t> на </a:t>
            </a:r>
            <a:r>
              <a:rPr lang="en-US" sz="2400" dirty="0" err="1">
                <a:solidFill>
                  <a:srgbClr val="FF0000"/>
                </a:solidFill>
              </a:rPr>
              <a:t>сумата</a:t>
            </a:r>
            <a:r>
              <a:rPr lang="en-US" sz="2400" dirty="0">
                <a:solidFill>
                  <a:schemeClr val="tx2"/>
                </a:solidFill>
              </a:rPr>
              <a:t> е 7 </a:t>
            </a:r>
            <a:r>
              <a:rPr lang="en-US" sz="2400" dirty="0" err="1">
                <a:solidFill>
                  <a:schemeClr val="tx2"/>
                </a:solidFill>
              </a:rPr>
              <a:t>календарни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дни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от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пускането</a:t>
            </a:r>
            <a:r>
              <a:rPr lang="en-US" sz="2400" dirty="0">
                <a:solidFill>
                  <a:schemeClr val="tx2"/>
                </a:solidFill>
              </a:rPr>
              <a:t> му на </a:t>
            </a:r>
            <a:r>
              <a:rPr lang="en-US" sz="2400" dirty="0" err="1">
                <a:solidFill>
                  <a:schemeClr val="tx2"/>
                </a:solidFill>
              </a:rPr>
              <a:t>пазара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 3" charset="2"/>
              <a:buChar char=""/>
            </a:pPr>
            <a:r>
              <a:rPr lang="en-US" sz="2400" dirty="0" err="1">
                <a:solidFill>
                  <a:srgbClr val="FF0000"/>
                </a:solidFill>
              </a:rPr>
              <a:t>Изработката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на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софтуерна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система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“</a:t>
            </a:r>
            <a:r>
              <a:rPr lang="bg-BG" sz="2400" dirty="0">
                <a:solidFill>
                  <a:schemeClr val="tx2"/>
                </a:solidFill>
              </a:rPr>
              <a:t>Динамичен преводач</a:t>
            </a:r>
            <a:r>
              <a:rPr lang="en-US" sz="2400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10" name="Picture 6" descr="4 difficult situations that deserve your thanks - The Business Journals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l="6808" r="6808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30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bg-BG" dirty="0">
                <a:solidFill>
                  <a:srgbClr val="562820"/>
                </a:solidFill>
              </a:rPr>
              <a:t>Благодарим за вниманието</a:t>
            </a:r>
            <a:endParaRPr lang="tr-TR" dirty="0">
              <a:solidFill>
                <a:srgbClr val="562820"/>
              </a:solidFill>
            </a:endParaRPr>
          </a:p>
        </p:txBody>
      </p:sp>
      <p:sp>
        <p:nvSpPr>
          <p:cNvPr id="9" name="8 Metin Yer Tutucusu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bg-BG" dirty="0"/>
              <a:t>Следва демонстрация.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dirty="0">
                <a:solidFill>
                  <a:schemeClr val="tx2"/>
                </a:solidFill>
              </a:rPr>
              <a:t>Бюджет на проекта</a:t>
            </a:r>
            <a:endParaRPr lang="tr-TR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078315"/>
              </p:ext>
            </p:extLst>
          </p:nvPr>
        </p:nvGraphicFramePr>
        <p:xfrm>
          <a:off x="431799" y="1097285"/>
          <a:ext cx="11207206" cy="50407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443721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485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2400" b="1" u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</a:t>
                      </a:r>
                      <a:endParaRPr lang="en-US" sz="1600" u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Цена</a:t>
                      </a:r>
                      <a:r>
                        <a:rPr lang="en-US" sz="20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bg-BG" sz="20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лв</a:t>
                      </a:r>
                      <a:r>
                        <a:rPr lang="en-US" sz="2000" b="1" u="sng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Технически средства 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хардуер, лицензи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Заплати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Мениджър: 30 лв/час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4 500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Бизнес анализатор: 25 лв/час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422910" algn="ctr"/>
                          <a:tab pos="845820" algn="r"/>
                        </a:tabLs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3 750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Програмист: 25 лв/час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3 750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Тестер: 25 лв/час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3 750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Дизайнер: 25 лв/час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3 750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Реклама и др. представителни разходи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1 000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 за овладяване на риска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2 000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Разходи за текущи нужди 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офис материали, други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Премии и бонуси 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незадължително</a:t>
                      </a: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5 000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464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Обща цена на проекта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29 700</a:t>
                      </a:r>
                      <a:endParaRPr lang="en-US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4</a:t>
            </a:fld>
            <a:endParaRPr lang="tr-TR" dirty="0"/>
          </a:p>
        </p:txBody>
      </p:sp>
      <p:sp>
        <p:nvSpPr>
          <p:cNvPr id="7" name="6 Metin Yer Tutucusu"/>
          <p:cNvSpPr>
            <a:spLocks noGrp="1"/>
          </p:cNvSpPr>
          <p:nvPr>
            <p:ph type="body" sz="quarter" idx="32"/>
          </p:nvPr>
        </p:nvSpPr>
        <p:spPr>
          <a:xfrm>
            <a:off x="656544" y="-360000"/>
            <a:ext cx="11339513" cy="360000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BC21858-A8EB-4CFD-90F2-EA57CC2F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79F125-D2F5-4293-B847-32CF92352D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D70863AD-20EE-4A47-AF5B-12492AA90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съдържание 4">
            <a:extLst>
              <a:ext uri="{FF2B5EF4-FFF2-40B4-BE49-F238E27FC236}">
                <a16:creationId xmlns:a16="http://schemas.microsoft.com/office/drawing/2014/main" id="{AE90078D-8310-4BC4-B5F9-95A44B40BD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E12A949A-BE09-41B1-9193-88C995EA7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35F20C1D-80C7-4498-8509-45E48CB87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1A4A07F-0EC0-4E1E-BC44-AA1483EB2C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F60FBDFA-8C8A-42C4-B5D4-618497902D1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5</a:t>
            </a:fld>
            <a:endParaRPr lang="tr-TR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9187D4E0-0D67-4D1D-BAA2-698EAD6E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18114"/>
            <a:ext cx="11760200" cy="66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Yer Tutucusu 10" descr="Üzerinde bilgisayar, telefon, kitap, vb. olan masa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6</a:t>
            </a:fld>
            <a:endParaRPr lang="tr-TR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80000" rtlCol="0" anchor="ctr"/>
          <a:lstStyle/>
          <a:p>
            <a:pPr algn="ctr"/>
            <a:r>
              <a:rPr lang="en-US" sz="6000" dirty="0">
                <a:solidFill>
                  <a:srgbClr val="0CCCD6"/>
                </a:solidFill>
              </a:rPr>
              <a:t>Гант </a:t>
            </a:r>
            <a:r>
              <a:rPr lang="en-US" sz="6000" dirty="0" err="1">
                <a:solidFill>
                  <a:srgbClr val="0CCCD6"/>
                </a:solidFill>
              </a:rPr>
              <a:t>графика</a:t>
            </a:r>
            <a:endParaRPr lang="tr-TR" sz="6000" dirty="0"/>
          </a:p>
        </p:txBody>
      </p:sp>
      <p:sp>
        <p:nvSpPr>
          <p:cNvPr id="14" name="Metin Yer Tutucusu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 rtl="0"/>
              <a:t>7</a:t>
            </a:fld>
            <a:endParaRPr lang="tr-T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</p:txBody>
      </p:sp>
      <p:sp>
        <p:nvSpPr>
          <p:cNvPr id="7" name="6 Resim Yer Tutucusu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25143" cy="235132"/>
          </a:xfrm>
        </p:spPr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4766"/>
            <a:ext cx="5865222" cy="340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2161" y="587772"/>
            <a:ext cx="6339840" cy="33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5826034" cy="600892"/>
          </a:xfrm>
        </p:spPr>
        <p:txBody>
          <a:bodyPr rtlCol="0"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44413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-1" y="-1"/>
            <a:ext cx="5891350" cy="600891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8</a:t>
            </a:fld>
            <a:endParaRPr lang="tr-TR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63931"/>
            <a:ext cx="5839089" cy="283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0458" y="0"/>
            <a:ext cx="6351542" cy="46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40616" y="844859"/>
            <a:ext cx="6819767" cy="347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Resim Yer Tutucusu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624251" cy="352696"/>
          </a:xfrm>
        </p:spPr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-1" y="1"/>
            <a:ext cx="5799910" cy="60089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CCCD6"/>
                </a:solidFill>
              </a:rPr>
              <a:t>Гант </a:t>
            </a:r>
            <a:r>
              <a:rPr lang="en-US" sz="2400" b="1" dirty="0" err="1">
                <a:solidFill>
                  <a:srgbClr val="0CCCD6"/>
                </a:solidFill>
              </a:rPr>
              <a:t>графика</a:t>
            </a:r>
            <a:endParaRPr lang="tr-TR" sz="2400" b="1" dirty="0">
              <a:solidFill>
                <a:srgbClr val="0CCCD6"/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tr-TR"/>
              <a:t>Alt bilgi ekleme</a:t>
            </a:r>
            <a:endParaRPr lang="tr-TR" dirty="0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/>
              <a:pPr rtl="0"/>
              <a:t>9</a:t>
            </a:fld>
            <a:endParaRPr lang="tr-TR" dirty="0"/>
          </a:p>
        </p:txBody>
      </p:sp>
      <p:sp>
        <p:nvSpPr>
          <p:cNvPr id="6" name="5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419623"/>
            <a:ext cx="5904411" cy="22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f16411250_win32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894_TF16411250.potx" id="{0B8E0B3A-4678-40BE-B8BF-7CE4A8D6AAB7}" vid="{D798C942-A0A2-433D-87EF-BC0C3A05C26F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microsoft.com/sharepoint/v3"/>
    <ds:schemaRef ds:uri="fb0879af-3eba-417a-a55a-ffe6dcd6ca77"/>
    <ds:schemaRef ds:uri="6dc4bcd6-49db-4c07-9060-8acfc67cef9f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tf16411250_win32</Template>
  <TotalTime>0</TotalTime>
  <Words>472</Words>
  <Application>Microsoft Office PowerPoint</Application>
  <PresentationFormat>Widescreen</PresentationFormat>
  <Paragraphs>192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Candara</vt:lpstr>
      <vt:lpstr>Corbel</vt:lpstr>
      <vt:lpstr>Times New Roman</vt:lpstr>
      <vt:lpstr>Wingdings</vt:lpstr>
      <vt:lpstr>Wingdings 3</vt:lpstr>
      <vt:lpstr>tf16411250_win32</vt:lpstr>
      <vt:lpstr>Представя  ‘Динамичен преводач’</vt:lpstr>
      <vt:lpstr>ЕКИП</vt:lpstr>
      <vt:lpstr>ДОГОВОР</vt:lpstr>
      <vt:lpstr>Бюджет на проекта</vt:lpstr>
      <vt:lpstr>PowerPoint Presentation</vt:lpstr>
      <vt:lpstr>Гант графика</vt:lpstr>
      <vt:lpstr>Large image</vt:lpstr>
      <vt:lpstr>PowerPoint Presentation</vt:lpstr>
      <vt:lpstr> </vt:lpstr>
      <vt:lpstr> </vt:lpstr>
      <vt:lpstr> </vt:lpstr>
      <vt:lpstr> </vt:lpstr>
      <vt:lpstr> </vt:lpstr>
      <vt:lpstr>ПОТРЕБИТЕЛСКИ ИСТОРИИ, АРХИТЕКТУРА  и  MOSCOW</vt:lpstr>
      <vt:lpstr>Large image</vt:lpstr>
      <vt:lpstr>АРХИТЕКТУРА (Трислойна) :</vt:lpstr>
      <vt:lpstr>MOSCOW:</vt:lpstr>
      <vt:lpstr>Диаграми</vt:lpstr>
      <vt:lpstr>Use-case диаграма(1):</vt:lpstr>
      <vt:lpstr>Use-case диаграма(2):</vt:lpstr>
      <vt:lpstr>Activity  диаграма:</vt:lpstr>
      <vt:lpstr>Class диаграма:</vt:lpstr>
      <vt:lpstr>Sequence диаграма:</vt:lpstr>
      <vt:lpstr>СОФТУЕРНА РЕАЛИЗАЦИЯ</vt:lpstr>
      <vt:lpstr>Прототип</vt:lpstr>
      <vt:lpstr>Приложение</vt:lpstr>
      <vt:lpstr>ТЕСТВАНЕ</vt:lpstr>
      <vt:lpstr>ЕКИПНА  РАБОТА</vt:lpstr>
      <vt:lpstr>ЗАКЛЮЧЕНИЕ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2020-12-15T19:36:04Z</dcterms:created>
  <dcterms:modified xsi:type="dcterms:W3CDTF">2020-12-17T10:07:25Z</dcterms:modified>
</cp:coreProperties>
</file>